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719"/>
  </p:normalViewPr>
  <p:slideViewPr>
    <p:cSldViewPr snapToGrid="0">
      <p:cViewPr varScale="1">
        <p:scale>
          <a:sx n="138" d="100"/>
          <a:sy n="138" d="100"/>
        </p:scale>
        <p:origin x="17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4CCD7-72BE-4EB4-A9F4-C962B4210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86FF49-4648-6870-B7CB-1A1041CBB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8270A-0B48-4A3C-583E-A4B63321C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1569-EC98-4741-AE6A-458EAA229247}" type="datetimeFigureOut">
              <a:rPr lang="en-IE" smtClean="0"/>
              <a:t>30/04/2024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CF767-90CA-9400-47B6-EC302B9FA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18983-F478-6761-166C-766DA2054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C6240-3F49-A545-AF61-CB09DB7E57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84445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09EC6-7101-7961-2E70-09510AFB0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BF5D3-6214-FF92-A404-D63ECA908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AA688-B98D-DB6D-1E1A-603A7151F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1569-EC98-4741-AE6A-458EAA229247}" type="datetimeFigureOut">
              <a:rPr lang="en-IE" smtClean="0"/>
              <a:t>30/04/2024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E1F4C-4F93-16E5-0F68-E02C290D7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CA666-376C-42ED-78DF-E619418B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C6240-3F49-A545-AF61-CB09DB7E57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56776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380365-A36F-BFFB-A737-C77CAB56D2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B23D79-F808-32D4-38C9-029785E03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C64CB-6B76-4C4B-2F57-28ABF2B9C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1569-EC98-4741-AE6A-458EAA229247}" type="datetimeFigureOut">
              <a:rPr lang="en-IE" smtClean="0"/>
              <a:t>30/04/2024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39349-914C-7A19-7905-0B20B7EC5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018C3-8B6E-0B45-5A36-4C9ACF20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C6240-3F49-A545-AF61-CB09DB7E57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97760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D4B23-5E48-2B07-D841-ED04148FC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CC6C9-B651-D7C4-F76D-3FFA1731C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DCC24-FD10-9FB0-2230-EB2448CF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1569-EC98-4741-AE6A-458EAA229247}" type="datetimeFigureOut">
              <a:rPr lang="en-IE" smtClean="0"/>
              <a:t>30/04/2024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B0222-47D5-CFBE-A964-11858450D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7724-BE33-0B1F-1D15-5653EE9DC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C6240-3F49-A545-AF61-CB09DB7E57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9560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BE8C-619A-75E7-3F33-45D2F0C7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69BE2-A002-C629-04E2-9A2287494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329FD-91E0-22D8-6FF9-60E9D39E0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1569-EC98-4741-AE6A-458EAA229247}" type="datetimeFigureOut">
              <a:rPr lang="en-IE" smtClean="0"/>
              <a:t>30/04/2024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7F6EE-491D-4841-B523-FFB883B0D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AB011-6F95-56DD-8D64-6A7D3A89F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C6240-3F49-A545-AF61-CB09DB7E57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6749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480A9-30BA-C70D-D46E-9FB172C10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60B52-D26F-9D80-822A-9EE60B7211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AD56E-3952-64C1-9774-F048074B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C068A6-7A65-5AAF-A5FC-8A1DAE01B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1569-EC98-4741-AE6A-458EAA229247}" type="datetimeFigureOut">
              <a:rPr lang="en-IE" smtClean="0"/>
              <a:t>30/04/2024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FE7E1-AB8F-B9E2-AA5C-C1F668F61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E0A0C-3225-A399-083B-BCD56BA67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C6240-3F49-A545-AF61-CB09DB7E57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62285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B7EE9-A82F-64FE-E0B2-392AB07F8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FCE24-40F7-5127-B9FB-A2FE2BF30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6A38DC-96DA-A05F-A70D-21935F4AF0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E11D50-A5B3-37A6-E6BA-F95687A97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C82001-B2A0-519B-BFB6-D7F35B4D1E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7BAC2C-CB75-7C07-06BE-90FFFB312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1569-EC98-4741-AE6A-458EAA229247}" type="datetimeFigureOut">
              <a:rPr lang="en-IE" smtClean="0"/>
              <a:t>30/04/2024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D3351F-9E9C-708D-57C1-4FF943FC2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B07270-BE94-8E57-AE06-7126E77C8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C6240-3F49-A545-AF61-CB09DB7E57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5419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CD264-6B5A-F2E9-933D-049311793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4DEDD4-226B-3982-B641-672ABA873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1569-EC98-4741-AE6A-458EAA229247}" type="datetimeFigureOut">
              <a:rPr lang="en-IE" smtClean="0"/>
              <a:t>30/04/2024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DF5E6-C2D3-66BD-6D14-5A5E70CAF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1967C-B18F-92B4-760A-9034B06EF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C6240-3F49-A545-AF61-CB09DB7E57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8566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059101-939D-8D15-50E8-2F569065D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1569-EC98-4741-AE6A-458EAA229247}" type="datetimeFigureOut">
              <a:rPr lang="en-IE" smtClean="0"/>
              <a:t>30/04/2024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F6B1E1-F050-30EB-14CE-B93F1EE23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7554C-C9B0-C2B7-AD40-965B2FA63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C6240-3F49-A545-AF61-CB09DB7E57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37342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70AB-4D2B-A25D-224A-34F0D7C2F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270A3-358B-873E-6E10-11AD0FA54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8ABC3-A057-2943-6CF5-B6F9D62EA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42012-D353-5416-0736-AADBFC12B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1569-EC98-4741-AE6A-458EAA229247}" type="datetimeFigureOut">
              <a:rPr lang="en-IE" smtClean="0"/>
              <a:t>30/04/2024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1EDEB-2FC4-2B23-4AFE-607D3B121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C4594-A301-0C44-3257-FFBA328C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C6240-3F49-A545-AF61-CB09DB7E57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54658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B06B-B31F-D7B5-03C2-D50A2EB4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D18103-DFAF-F01C-F132-E8325C3375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EE3D2E-A359-4A8F-8A73-71595B38A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F5C50-31F1-86F6-A0ED-87E06B0E9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1569-EC98-4741-AE6A-458EAA229247}" type="datetimeFigureOut">
              <a:rPr lang="en-IE" smtClean="0"/>
              <a:t>30/04/2024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BE389-8947-E5BD-E275-18AECACC8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42311-CF80-EB49-11BD-4A9474B7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C6240-3F49-A545-AF61-CB09DB7E57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04951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BE32FE-396F-C19C-1275-4FFE046B4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F259C-3766-1508-859F-722BA59FF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76F72-32B9-F044-21E8-0A36562DA0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7B1569-EC98-4741-AE6A-458EAA229247}" type="datetimeFigureOut">
              <a:rPr lang="en-IE" smtClean="0"/>
              <a:t>30/04/2024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DF5DB-C316-6658-06F0-3B0F81FAAC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4E830-2723-ED68-616F-1BE4DA876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2C6240-3F49-A545-AF61-CB09DB7E57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83124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eveloper.mozilla.org/en-US/docs/Web/API/Window/localStorag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API/Storag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2ality.com/2012/01/objects-as-maps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958C295-2D5B-8C2C-A5F7-92847565F6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1764407"/>
            <a:ext cx="5760846" cy="2310312"/>
          </a:xfrm>
        </p:spPr>
        <p:txBody>
          <a:bodyPr>
            <a:normAutofit/>
          </a:bodyPr>
          <a:lstStyle/>
          <a:p>
            <a:r>
              <a:rPr lang="en-IE" sz="5200">
                <a:solidFill>
                  <a:schemeClr val="tx2"/>
                </a:solidFill>
              </a:rPr>
              <a:t>localStorage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A9D6AE-96E0-78A2-2271-847DCDF6D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4165152"/>
            <a:ext cx="5760846" cy="682079"/>
          </a:xfrm>
        </p:spPr>
        <p:txBody>
          <a:bodyPr>
            <a:normAutofit/>
          </a:bodyPr>
          <a:lstStyle/>
          <a:p>
            <a:r>
              <a:rPr lang="en-IE" sz="1500">
                <a:solidFill>
                  <a:schemeClr val="tx2"/>
                </a:solidFill>
              </a:rPr>
              <a:t>Web Development 1</a:t>
            </a:r>
          </a:p>
          <a:p>
            <a:r>
              <a:rPr lang="en-IE" sz="1500">
                <a:solidFill>
                  <a:schemeClr val="tx2"/>
                </a:solidFill>
              </a:rPr>
              <a:t>John Rellis</a:t>
            </a:r>
          </a:p>
        </p:txBody>
      </p:sp>
    </p:spTree>
    <p:extLst>
      <p:ext uri="{BB962C8B-B14F-4D97-AF65-F5344CB8AC3E}">
        <p14:creationId xmlns:p14="http://schemas.microsoft.com/office/powerpoint/2010/main" val="3745387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6B526-534D-01CC-0DD1-D2450FDB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20835"/>
            <a:ext cx="10905066" cy="5016329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31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C7B7D8-842C-97A3-9E74-956A4E5AD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371" y="643467"/>
            <a:ext cx="627725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9457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91B7A2-63CF-B10C-F4C2-EC011C6E5E81}"/>
              </a:ext>
            </a:extLst>
          </p:cNvPr>
          <p:cNvSpPr txBox="1"/>
          <p:nvPr/>
        </p:nvSpPr>
        <p:spPr>
          <a:xfrm>
            <a:off x="1754909" y="4577141"/>
            <a:ext cx="95688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document</a:t>
            </a:r>
            <a:r>
              <a:rPr lang="en-I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querySelectorAll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"[id^=</a:t>
            </a:r>
            <a:r>
              <a:rPr lang="en-IE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fave</a:t>
            </a:r>
            <a:r>
              <a:rPr lang="en-I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-]"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).</a:t>
            </a:r>
            <a:r>
              <a:rPr lang="en-IE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forEach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checkbox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=&gt;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en-IE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checkbox</a:t>
            </a:r>
            <a:r>
              <a:rPr lang="en-I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addEventListener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'click'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, (</a:t>
            </a:r>
            <a:r>
              <a:rPr lang="en-IE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event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 </a:t>
            </a:r>
            <a:r>
              <a:rPr lang="en-IE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=&gt;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{</a:t>
            </a:r>
          </a:p>
          <a:p>
            <a:pPr lvl="2"/>
            <a:r>
              <a:rPr lang="en-IE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const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playlistName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event</a:t>
            </a:r>
            <a:r>
              <a:rPr lang="en-I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target</a:t>
            </a:r>
            <a:r>
              <a:rPr lang="en-I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id</a:t>
            </a:r>
            <a:r>
              <a:rPr lang="en-I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replace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'</a:t>
            </a:r>
            <a:r>
              <a:rPr lang="en-IE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fave</a:t>
            </a:r>
            <a:r>
              <a:rPr lang="en-I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-'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''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);</a:t>
            </a:r>
          </a:p>
          <a:p>
            <a:pPr lvl="2"/>
            <a:r>
              <a:rPr lang="en-IE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const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isFavourite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event</a:t>
            </a:r>
            <a:r>
              <a:rPr lang="en-I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target</a:t>
            </a:r>
            <a:r>
              <a:rPr lang="en-I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checked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;</a:t>
            </a:r>
          </a:p>
          <a:p>
            <a:pPr lvl="2"/>
            <a:r>
              <a:rPr lang="en-IE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localStorage</a:t>
            </a:r>
            <a:r>
              <a:rPr lang="en-I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setItem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IE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playlistName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, </a:t>
            </a:r>
            <a:r>
              <a:rPr lang="en-IE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isFavourite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);</a:t>
            </a:r>
          </a:p>
          <a:p>
            <a:pPr lvl="1"/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})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});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B5B114-15F9-08A1-F04F-808E9D901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22" y="249534"/>
            <a:ext cx="4515057" cy="3916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FF6FFC-680F-79DC-CA4F-F4FC6AE553E0}"/>
              </a:ext>
            </a:extLst>
          </p:cNvPr>
          <p:cNvSpPr txBox="1"/>
          <p:nvPr/>
        </p:nvSpPr>
        <p:spPr>
          <a:xfrm>
            <a:off x="4870079" y="1407424"/>
            <a:ext cx="752763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IE" sz="1400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&lt;</a:t>
            </a:r>
            <a:r>
              <a:rPr lang="en-IE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header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class</a:t>
            </a:r>
            <a:r>
              <a:rPr lang="en-IE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IE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"card-header"</a:t>
            </a:r>
            <a:r>
              <a:rPr lang="en-IE" sz="1400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&gt;</a:t>
            </a:r>
            <a:endParaRPr lang="en-IE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IE" sz="1400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 &lt;</a:t>
            </a:r>
            <a:r>
              <a:rPr lang="en-IE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class</a:t>
            </a:r>
            <a:r>
              <a:rPr lang="en-IE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IE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"card-header-title is-</a:t>
            </a:r>
            <a:r>
              <a:rPr lang="en-IE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centered</a:t>
            </a:r>
            <a:r>
              <a:rPr lang="en-IE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</a:t>
            </a:r>
            <a:r>
              <a:rPr lang="en-IE" sz="1400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&gt;</a:t>
            </a:r>
            <a:endParaRPr lang="en-IE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IE" sz="1400" dirty="0">
                <a:solidFill>
                  <a:srgbClr val="569CD6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</a:t>
            </a:r>
            <a:r>
              <a:rPr lang="en-IE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${</a:t>
            </a:r>
            <a:r>
              <a:rPr lang="en-IE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playlist</a:t>
            </a:r>
            <a:r>
              <a:rPr lang="en-IE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name</a:t>
            </a:r>
            <a:r>
              <a:rPr lang="en-IE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}</a:t>
            </a:r>
            <a:endParaRPr lang="en-IE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IE" sz="1400" dirty="0">
                <a:solidFill>
                  <a:srgbClr val="808080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</a:t>
            </a:r>
            <a:r>
              <a:rPr lang="en-IE" sz="1400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&lt;/</a:t>
            </a:r>
            <a:r>
              <a:rPr lang="en-IE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</a:t>
            </a:r>
            <a:r>
              <a:rPr lang="en-IE" sz="1400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&gt;</a:t>
            </a:r>
            <a:endParaRPr lang="en-IE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IE" sz="1400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&lt;</a:t>
            </a:r>
            <a:r>
              <a:rPr lang="en-IE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input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type</a:t>
            </a:r>
            <a:r>
              <a:rPr lang="en-IE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IE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"checkbox"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id</a:t>
            </a:r>
            <a:r>
              <a:rPr lang="en-IE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IE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</a:t>
            </a:r>
            <a:r>
              <a:rPr lang="en-IE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fave</a:t>
            </a:r>
            <a:r>
              <a:rPr lang="en-IE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-${</a:t>
            </a:r>
            <a:r>
              <a:rPr lang="en-IE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playlist.name</a:t>
            </a:r>
            <a:r>
              <a:rPr lang="en-IE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}"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class</a:t>
            </a:r>
            <a:r>
              <a:rPr lang="en-IE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IE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"checkbox"</a:t>
            </a:r>
            <a:r>
              <a:rPr lang="en-IE" sz="1400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/&gt;</a:t>
            </a:r>
            <a:endParaRPr lang="en-IE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IE" sz="1400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&lt;/</a:t>
            </a:r>
            <a:r>
              <a:rPr lang="en-IE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header</a:t>
            </a:r>
            <a:r>
              <a:rPr lang="en-IE" sz="1400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&gt;</a:t>
            </a:r>
            <a:endParaRPr lang="en-IE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F0A323-6BE9-DB80-AAF9-B89C43E86534}"/>
              </a:ext>
            </a:extLst>
          </p:cNvPr>
          <p:cNvSpPr txBox="1"/>
          <p:nvPr/>
        </p:nvSpPr>
        <p:spPr>
          <a:xfrm>
            <a:off x="6096000" y="43811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Save an item to </a:t>
            </a:r>
            <a:r>
              <a:rPr lang="en-IE" sz="1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localStorage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406039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91B7A2-63CF-B10C-F4C2-EC011C6E5E81}"/>
              </a:ext>
            </a:extLst>
          </p:cNvPr>
          <p:cNvSpPr txBox="1"/>
          <p:nvPr/>
        </p:nvSpPr>
        <p:spPr>
          <a:xfrm>
            <a:off x="1754909" y="4577141"/>
            <a:ext cx="95688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document</a:t>
            </a:r>
            <a:r>
              <a:rPr lang="en-I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querySelectorAll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"[id^=</a:t>
            </a:r>
            <a:r>
              <a:rPr lang="en-IE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fave</a:t>
            </a:r>
            <a:r>
              <a:rPr lang="en-I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-]"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).</a:t>
            </a:r>
            <a:r>
              <a:rPr lang="en-IE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forEach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checkbox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=&gt;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en-IE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const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playlistName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checkbox</a:t>
            </a:r>
            <a:r>
              <a:rPr lang="en-I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id</a:t>
            </a:r>
            <a:r>
              <a:rPr lang="en-I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replace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'</a:t>
            </a:r>
            <a:r>
              <a:rPr lang="en-IE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fave</a:t>
            </a:r>
            <a:r>
              <a:rPr lang="en-I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-'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''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);</a:t>
            </a:r>
          </a:p>
          <a:p>
            <a:pPr lvl="1"/>
            <a:r>
              <a:rPr lang="en-IE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const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isFavourite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localStorage</a:t>
            </a:r>
            <a:r>
              <a:rPr lang="en-I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getItem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IE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playlistName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);</a:t>
            </a:r>
          </a:p>
          <a:p>
            <a:pPr lvl="1"/>
            <a:r>
              <a:rPr lang="en-IE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console</a:t>
            </a:r>
            <a:r>
              <a:rPr lang="en-I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log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`</a:t>
            </a:r>
            <a:r>
              <a:rPr lang="en-IE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${</a:t>
            </a:r>
            <a:r>
              <a:rPr lang="en-IE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playlistName</a:t>
            </a:r>
            <a:r>
              <a:rPr lang="en-IE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}</a:t>
            </a:r>
            <a:r>
              <a:rPr lang="en-I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- is </a:t>
            </a:r>
            <a:r>
              <a:rPr lang="en-IE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fave</a:t>
            </a:r>
            <a:r>
              <a:rPr lang="en-I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- </a:t>
            </a:r>
            <a:r>
              <a:rPr lang="en-IE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${</a:t>
            </a:r>
            <a:r>
              <a:rPr lang="en-IE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isFavourite</a:t>
            </a:r>
            <a:r>
              <a:rPr lang="en-IE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}</a:t>
            </a:r>
            <a:r>
              <a:rPr lang="en-I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`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});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B5B114-15F9-08A1-F04F-808E9D901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22" y="249534"/>
            <a:ext cx="4515057" cy="3916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FF6FFC-680F-79DC-CA4F-F4FC6AE553E0}"/>
              </a:ext>
            </a:extLst>
          </p:cNvPr>
          <p:cNvSpPr txBox="1"/>
          <p:nvPr/>
        </p:nvSpPr>
        <p:spPr>
          <a:xfrm>
            <a:off x="4870079" y="1407424"/>
            <a:ext cx="752763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IE" sz="1400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&lt;</a:t>
            </a:r>
            <a:r>
              <a:rPr lang="en-IE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header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class</a:t>
            </a:r>
            <a:r>
              <a:rPr lang="en-IE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IE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"card-header"</a:t>
            </a:r>
            <a:r>
              <a:rPr lang="en-IE" sz="1400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&gt;</a:t>
            </a:r>
            <a:endParaRPr lang="en-IE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IE" sz="1400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 &lt;</a:t>
            </a:r>
            <a:r>
              <a:rPr lang="en-IE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class</a:t>
            </a:r>
            <a:r>
              <a:rPr lang="en-IE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IE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"card-header-title is-</a:t>
            </a:r>
            <a:r>
              <a:rPr lang="en-IE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centered</a:t>
            </a:r>
            <a:r>
              <a:rPr lang="en-IE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</a:t>
            </a:r>
            <a:r>
              <a:rPr lang="en-IE" sz="1400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&gt;</a:t>
            </a:r>
            <a:endParaRPr lang="en-IE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IE" sz="1400" dirty="0">
                <a:solidFill>
                  <a:srgbClr val="569CD6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</a:t>
            </a:r>
            <a:r>
              <a:rPr lang="en-IE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${</a:t>
            </a:r>
            <a:r>
              <a:rPr lang="en-IE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playlist</a:t>
            </a:r>
            <a:r>
              <a:rPr lang="en-IE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name</a:t>
            </a:r>
            <a:r>
              <a:rPr lang="en-IE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}</a:t>
            </a:r>
            <a:endParaRPr lang="en-IE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IE" sz="1400" dirty="0">
                <a:solidFill>
                  <a:srgbClr val="808080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</a:t>
            </a:r>
            <a:r>
              <a:rPr lang="en-IE" sz="1400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&lt;/</a:t>
            </a:r>
            <a:r>
              <a:rPr lang="en-IE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</a:t>
            </a:r>
            <a:r>
              <a:rPr lang="en-IE" sz="1400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&gt;</a:t>
            </a:r>
            <a:endParaRPr lang="en-IE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IE" sz="1400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&lt;</a:t>
            </a:r>
            <a:r>
              <a:rPr lang="en-IE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input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type</a:t>
            </a:r>
            <a:r>
              <a:rPr lang="en-IE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IE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"checkbox"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id</a:t>
            </a:r>
            <a:r>
              <a:rPr lang="en-IE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IE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</a:t>
            </a:r>
            <a:r>
              <a:rPr lang="en-IE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fave</a:t>
            </a:r>
            <a:r>
              <a:rPr lang="en-IE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-${</a:t>
            </a:r>
            <a:r>
              <a:rPr lang="en-IE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playlist.name</a:t>
            </a:r>
            <a:r>
              <a:rPr lang="en-IE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}"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class</a:t>
            </a:r>
            <a:r>
              <a:rPr lang="en-IE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IE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"checkbox"</a:t>
            </a:r>
            <a:r>
              <a:rPr lang="en-IE" sz="1400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/&gt;</a:t>
            </a:r>
            <a:endParaRPr lang="en-IE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IE" sz="1400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&lt;/</a:t>
            </a:r>
            <a:r>
              <a:rPr lang="en-IE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header</a:t>
            </a:r>
            <a:r>
              <a:rPr lang="en-IE" sz="1400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&gt;</a:t>
            </a:r>
            <a:endParaRPr lang="en-IE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F0A323-6BE9-DB80-AAF9-B89C43E86534}"/>
              </a:ext>
            </a:extLst>
          </p:cNvPr>
          <p:cNvSpPr txBox="1"/>
          <p:nvPr/>
        </p:nvSpPr>
        <p:spPr>
          <a:xfrm>
            <a:off x="6096000" y="438119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Reading an item to </a:t>
            </a:r>
            <a:r>
              <a:rPr lang="en-IE" sz="1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localStorage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8074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5B6C8-A652-1F13-D6B0-F26DCB025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247" y="643467"/>
            <a:ext cx="89495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0662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E619A6-D289-4ABF-A287-EDB8BCD52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834" y="11545"/>
            <a:ext cx="7864481" cy="4502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9B40C0-1B10-0A15-16CA-AAD8E6DC73E4}"/>
              </a:ext>
            </a:extLst>
          </p:cNvPr>
          <p:cNvSpPr txBox="1"/>
          <p:nvPr/>
        </p:nvSpPr>
        <p:spPr>
          <a:xfrm>
            <a:off x="0" y="4135039"/>
            <a:ext cx="12192000" cy="2677656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const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sz="1400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onlyFavourites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sz="1400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urlParams</a:t>
            </a:r>
            <a:r>
              <a:rPr lang="en-IE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get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IE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'</a:t>
            </a:r>
            <a:r>
              <a:rPr lang="en-IE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onlyFavourites</a:t>
            </a:r>
            <a:r>
              <a:rPr lang="en-IE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'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 </a:t>
            </a:r>
            <a:r>
              <a:rPr lang="en-IE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===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'true’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;</a:t>
            </a:r>
          </a:p>
          <a:p>
            <a:endParaRPr lang="en-IE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IE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dotify</a:t>
            </a:r>
            <a:r>
              <a:rPr lang="en-IE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dataStore</a:t>
            </a:r>
            <a:r>
              <a:rPr lang="en-IE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list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().</a:t>
            </a:r>
            <a:r>
              <a:rPr lang="en-IE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forEach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((</a:t>
            </a:r>
            <a:r>
              <a:rPr lang="en-IE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playlist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 </a:t>
            </a:r>
            <a:r>
              <a:rPr lang="en-IE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=&gt;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en-IE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if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IE" sz="1400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onlyFavourites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 {</a:t>
            </a:r>
          </a:p>
          <a:p>
            <a:pPr lvl="1"/>
            <a:r>
              <a:rPr lang="en-IE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 	</a:t>
            </a:r>
            <a:r>
              <a:rPr lang="en-IE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const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sz="1400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isFavourite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localStorage</a:t>
            </a:r>
            <a:r>
              <a:rPr lang="en-IE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getItem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IE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playlist</a:t>
            </a:r>
            <a:r>
              <a:rPr lang="en-IE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name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 </a:t>
            </a:r>
            <a:r>
              <a:rPr lang="en-IE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===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'true'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;</a:t>
            </a:r>
          </a:p>
          <a:p>
            <a:pPr lvl="2"/>
            <a:r>
              <a:rPr lang="en-IE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if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IE" sz="1400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isFavourite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 {</a:t>
            </a:r>
          </a:p>
          <a:p>
            <a:pPr lvl="2"/>
            <a:r>
              <a:rPr lang="en-IE" sz="1400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 </a:t>
            </a:r>
            <a:r>
              <a:rPr lang="en-IE" sz="1400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main</a:t>
            </a:r>
            <a:r>
              <a:rPr lang="en-IE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innerHTML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sz="1400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main</a:t>
            </a:r>
            <a:r>
              <a:rPr lang="en-IE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innerHTML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+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dotify</a:t>
            </a:r>
            <a:r>
              <a:rPr lang="en-IE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components</a:t>
            </a:r>
            <a:r>
              <a:rPr lang="en-IE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createPlaylistItem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IE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playlist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);</a:t>
            </a:r>
          </a:p>
          <a:p>
            <a:pPr lvl="2"/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} </a:t>
            </a:r>
            <a:r>
              <a:rPr lang="en-IE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else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en-IE" sz="1400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	</a:t>
            </a:r>
            <a:r>
              <a:rPr lang="en-IE" sz="1400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main</a:t>
            </a:r>
            <a:r>
              <a:rPr lang="en-IE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innerHTML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sz="1400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main</a:t>
            </a:r>
            <a:r>
              <a:rPr lang="en-IE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innerHTML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+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dotify</a:t>
            </a:r>
            <a:r>
              <a:rPr lang="en-IE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components</a:t>
            </a:r>
            <a:r>
              <a:rPr lang="en-IE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createPlaylistItem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IE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playlist</a:t>
            </a:r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);</a:t>
            </a:r>
          </a:p>
          <a:p>
            <a:pPr lvl="1"/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}</a:t>
            </a:r>
          </a:p>
          <a:p>
            <a:r>
              <a:rPr lang="en-IE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7EE56-B586-973B-1194-0C805562D1F9}"/>
              </a:ext>
            </a:extLst>
          </p:cNvPr>
          <p:cNvSpPr txBox="1"/>
          <p:nvPr/>
        </p:nvSpPr>
        <p:spPr>
          <a:xfrm>
            <a:off x="3714482" y="3811010"/>
            <a:ext cx="423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00B0F0"/>
                </a:solidFill>
              </a:rPr>
              <a:t>Or you could make a favourites only page</a:t>
            </a:r>
          </a:p>
        </p:txBody>
      </p:sp>
    </p:spTree>
    <p:extLst>
      <p:ext uri="{BB962C8B-B14F-4D97-AF65-F5344CB8AC3E}">
        <p14:creationId xmlns:p14="http://schemas.microsoft.com/office/powerpoint/2010/main" val="2341657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03F80-8051-A9CA-4FD4-CEB971BE4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25" y="1321056"/>
            <a:ext cx="10684151" cy="19919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Lab Preview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1612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28F6C-52E3-17F0-2222-A2604B5C3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IE" sz="3600">
                <a:solidFill>
                  <a:schemeClr val="tx2"/>
                </a:solidFill>
              </a:rPr>
              <a:t>What is localStorage?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6A2FC-08F6-9932-A2CA-DF2D4694E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819564"/>
            <a:ext cx="6251910" cy="4241407"/>
          </a:xfrm>
        </p:spPr>
        <p:txBody>
          <a:bodyPr anchor="ctr">
            <a:normAutofit/>
          </a:bodyPr>
          <a:lstStyle/>
          <a:p>
            <a:r>
              <a:rPr lang="en-IE" sz="2000" dirty="0">
                <a:solidFill>
                  <a:schemeClr val="tx2"/>
                </a:solidFill>
              </a:rPr>
              <a:t>The </a:t>
            </a:r>
            <a:r>
              <a:rPr lang="en-IE" sz="2000" dirty="0" err="1">
                <a:solidFill>
                  <a:schemeClr val="tx2"/>
                </a:solidFill>
              </a:rPr>
              <a:t>localStorage</a:t>
            </a:r>
            <a:r>
              <a:rPr lang="en-IE" sz="2000" dirty="0">
                <a:solidFill>
                  <a:schemeClr val="tx2"/>
                </a:solidFill>
              </a:rPr>
              <a:t> read-only property of the window interface allows you to access a Storage object for the Document's origin; the stored data is saved across browser sessions.</a:t>
            </a:r>
          </a:p>
          <a:p>
            <a:r>
              <a:rPr lang="en-IE" sz="2000" dirty="0" err="1">
                <a:solidFill>
                  <a:schemeClr val="tx2"/>
                </a:solidFill>
              </a:rPr>
              <a:t>localStorage</a:t>
            </a:r>
            <a:r>
              <a:rPr lang="en-IE" sz="2000" dirty="0">
                <a:solidFill>
                  <a:schemeClr val="tx2"/>
                </a:solidFill>
              </a:rPr>
              <a:t> data for a document loaded in a "private browsing" or "incognito" session is cleared when the last "private" tab is closed</a:t>
            </a:r>
          </a:p>
          <a:p>
            <a:r>
              <a:rPr lang="en-IE" sz="2000" dirty="0">
                <a:solidFill>
                  <a:schemeClr val="tx2"/>
                </a:solidFill>
                <a:hlinkClick r:id="rId2"/>
              </a:rPr>
              <a:t>https://developer.mozilla.org/en-US/docs/Web/API/Window/localStorage</a:t>
            </a:r>
            <a:r>
              <a:rPr lang="en-IE" sz="2000" dirty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Browser Window">
            <a:extLst>
              <a:ext uri="{FF2B5EF4-FFF2-40B4-BE49-F238E27FC236}">
                <a16:creationId xmlns:a16="http://schemas.microsoft.com/office/drawing/2014/main" id="{1F5E3303-1DC1-BDF9-65D0-1E02F9AA3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3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79B34C-45CE-04D5-6585-1A7226A6E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IE" sz="3600">
                <a:solidFill>
                  <a:schemeClr val="tx2"/>
                </a:solidFill>
              </a:rPr>
              <a:t>Storage?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03645-C43B-5422-1157-BC38D79AE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r>
              <a:rPr lang="en-IE" sz="1400" dirty="0">
                <a:solidFill>
                  <a:schemeClr val="tx2"/>
                </a:solidFill>
                <a:hlinkClick r:id="rId2"/>
              </a:rPr>
              <a:t>https://developer.mozilla.org/en-US/docs/Web/API/Storage</a:t>
            </a:r>
            <a:r>
              <a:rPr lang="en-IE" sz="1400" dirty="0">
                <a:solidFill>
                  <a:schemeClr val="tx2"/>
                </a:solidFill>
              </a:rPr>
              <a:t> </a:t>
            </a:r>
          </a:p>
          <a:p>
            <a:r>
              <a:rPr lang="en-IE" sz="1800" dirty="0">
                <a:solidFill>
                  <a:schemeClr val="tx2"/>
                </a:solidFill>
              </a:rPr>
              <a:t>The Storage interface of the Web Storage API provides access to a particular domain's session or local storage. </a:t>
            </a:r>
          </a:p>
          <a:p>
            <a:r>
              <a:rPr lang="en-IE" sz="1800" dirty="0">
                <a:solidFill>
                  <a:schemeClr val="tx2"/>
                </a:solidFill>
              </a:rPr>
              <a:t>It allows, for example, the addition, modification, or deletion of stored data items.</a:t>
            </a:r>
          </a:p>
          <a:p>
            <a:r>
              <a:rPr lang="en-IE" sz="1800" dirty="0">
                <a:solidFill>
                  <a:schemeClr val="tx2"/>
                </a:solidFill>
              </a:rPr>
              <a:t>To manipulate, for instance, the session storage for a domain, a call to </a:t>
            </a:r>
            <a:r>
              <a:rPr lang="en-IE" sz="1800" dirty="0" err="1">
                <a:solidFill>
                  <a:schemeClr val="tx2"/>
                </a:solidFill>
              </a:rPr>
              <a:t>Window.sessionStorage</a:t>
            </a:r>
            <a:r>
              <a:rPr lang="en-IE" sz="1800" dirty="0">
                <a:solidFill>
                  <a:schemeClr val="tx2"/>
                </a:solidFill>
              </a:rPr>
              <a:t> is made; whereas for local storage the call is made to </a:t>
            </a:r>
            <a:r>
              <a:rPr lang="en-IE" sz="1800" dirty="0" err="1">
                <a:solidFill>
                  <a:schemeClr val="tx2"/>
                </a:solidFill>
              </a:rPr>
              <a:t>Window.localStorage</a:t>
            </a:r>
            <a:r>
              <a:rPr lang="en-IE" sz="18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143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E2AC3A-EF13-72AB-AA89-F556AAC23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32891"/>
            <a:ext cx="7772400" cy="559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08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CDE4D-0CC2-9019-F7DB-F1DBF4F7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IE" sz="3600" dirty="0">
                <a:solidFill>
                  <a:schemeClr val="tx2"/>
                </a:solidFill>
              </a:rPr>
              <a:t>Examples on MDN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1E9C-6DC3-6E4C-9F14-D4CD15135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105" y="1976582"/>
            <a:ext cx="5265516" cy="3927886"/>
          </a:xfrm>
        </p:spPr>
        <p:txBody>
          <a:bodyPr anchor="t">
            <a:normAutofit/>
          </a:bodyPr>
          <a:lstStyle/>
          <a:p>
            <a:r>
              <a:rPr lang="en-IE" sz="1600" dirty="0">
                <a:solidFill>
                  <a:schemeClr val="tx2"/>
                </a:solidFill>
              </a:rPr>
              <a:t>Here we access a Storage object by calling </a:t>
            </a:r>
            <a:r>
              <a:rPr lang="en-IE" sz="1600" dirty="0" err="1">
                <a:solidFill>
                  <a:schemeClr val="tx2"/>
                </a:solidFill>
              </a:rPr>
              <a:t>localStorage</a:t>
            </a:r>
            <a:r>
              <a:rPr lang="en-IE" sz="1600" dirty="0">
                <a:solidFill>
                  <a:schemeClr val="tx2"/>
                </a:solidFill>
              </a:rPr>
              <a:t>. </a:t>
            </a:r>
          </a:p>
          <a:p>
            <a:endParaRPr lang="en-IE" sz="1600" dirty="0">
              <a:solidFill>
                <a:schemeClr val="tx2"/>
              </a:solidFill>
            </a:endParaRPr>
          </a:p>
          <a:p>
            <a:r>
              <a:rPr lang="en-IE" sz="1600" dirty="0">
                <a:solidFill>
                  <a:schemeClr val="tx2"/>
                </a:solidFill>
              </a:rPr>
              <a:t>We first test whether the local storage contains data items using !</a:t>
            </a:r>
            <a:r>
              <a:rPr lang="en-IE" sz="1600" dirty="0" err="1">
                <a:solidFill>
                  <a:schemeClr val="tx2"/>
                </a:solidFill>
              </a:rPr>
              <a:t>localStorage.getItem</a:t>
            </a:r>
            <a:r>
              <a:rPr lang="en-IE" sz="1600" dirty="0">
                <a:solidFill>
                  <a:schemeClr val="tx2"/>
                </a:solidFill>
              </a:rPr>
              <a:t>('</a:t>
            </a:r>
            <a:r>
              <a:rPr lang="en-IE" sz="1600" dirty="0" err="1">
                <a:solidFill>
                  <a:schemeClr val="tx2"/>
                </a:solidFill>
              </a:rPr>
              <a:t>bgcolor</a:t>
            </a:r>
            <a:r>
              <a:rPr lang="en-IE" sz="1600" dirty="0">
                <a:solidFill>
                  <a:schemeClr val="tx2"/>
                </a:solidFill>
              </a:rPr>
              <a:t>’). </a:t>
            </a:r>
          </a:p>
          <a:p>
            <a:endParaRPr lang="en-IE" sz="1600" dirty="0">
              <a:solidFill>
                <a:schemeClr val="tx2"/>
              </a:solidFill>
            </a:endParaRPr>
          </a:p>
          <a:p>
            <a:r>
              <a:rPr lang="en-IE" sz="1600" dirty="0">
                <a:solidFill>
                  <a:schemeClr val="tx2"/>
                </a:solidFill>
              </a:rPr>
              <a:t>If it does, we run a function called </a:t>
            </a:r>
            <a:r>
              <a:rPr lang="en-IE" sz="1600" dirty="0" err="1">
                <a:solidFill>
                  <a:schemeClr val="tx2"/>
                </a:solidFill>
              </a:rPr>
              <a:t>setStyles</a:t>
            </a:r>
            <a:r>
              <a:rPr lang="en-IE" sz="1600" dirty="0">
                <a:solidFill>
                  <a:schemeClr val="tx2"/>
                </a:solidFill>
              </a:rPr>
              <a:t>() that grabs the data items using </a:t>
            </a:r>
            <a:r>
              <a:rPr lang="en-IE" sz="1600" dirty="0" err="1">
                <a:solidFill>
                  <a:schemeClr val="tx2"/>
                </a:solidFill>
              </a:rPr>
              <a:t>Storage.getItem</a:t>
            </a:r>
            <a:r>
              <a:rPr lang="en-IE" sz="1600" dirty="0">
                <a:solidFill>
                  <a:schemeClr val="tx2"/>
                </a:solidFill>
              </a:rPr>
              <a:t>() and uses those values to update page styles. </a:t>
            </a:r>
          </a:p>
          <a:p>
            <a:endParaRPr lang="en-IE" sz="1600" dirty="0">
              <a:solidFill>
                <a:schemeClr val="tx2"/>
              </a:solidFill>
            </a:endParaRPr>
          </a:p>
          <a:p>
            <a:r>
              <a:rPr lang="en-IE" sz="1600" dirty="0">
                <a:solidFill>
                  <a:schemeClr val="tx2"/>
                </a:solidFill>
              </a:rPr>
              <a:t>If it doesn't, we run another function, </a:t>
            </a:r>
            <a:r>
              <a:rPr lang="en-IE" sz="1600" dirty="0" err="1">
                <a:solidFill>
                  <a:schemeClr val="tx2"/>
                </a:solidFill>
              </a:rPr>
              <a:t>populateStorage</a:t>
            </a:r>
            <a:r>
              <a:rPr lang="en-IE" sz="1600" dirty="0">
                <a:solidFill>
                  <a:schemeClr val="tx2"/>
                </a:solidFill>
              </a:rPr>
              <a:t>(), which uses </a:t>
            </a:r>
            <a:r>
              <a:rPr lang="en-IE" sz="1600" dirty="0" err="1">
                <a:solidFill>
                  <a:schemeClr val="tx2"/>
                </a:solidFill>
              </a:rPr>
              <a:t>Storage.setItem</a:t>
            </a:r>
            <a:r>
              <a:rPr lang="en-IE" sz="1600" dirty="0">
                <a:solidFill>
                  <a:schemeClr val="tx2"/>
                </a:solidFill>
              </a:rPr>
              <a:t>() to set the item values, then runs </a:t>
            </a:r>
            <a:r>
              <a:rPr lang="en-IE" sz="1600" dirty="0" err="1">
                <a:solidFill>
                  <a:schemeClr val="tx2"/>
                </a:solidFill>
              </a:rPr>
              <a:t>setStyles</a:t>
            </a:r>
            <a:r>
              <a:rPr lang="en-IE" sz="1600" dirty="0">
                <a:solidFill>
                  <a:schemeClr val="tx2"/>
                </a:solidFill>
              </a:rPr>
              <a:t>().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6" name="Freeform: Shape 13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14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15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16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D18AD6D-9A56-C68B-F29B-3816804E6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759" y="358432"/>
            <a:ext cx="6141136" cy="614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1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CDE4D-0CC2-9019-F7DB-F1DBF4F7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Examples on MDN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7686BA-C61D-A41F-BCAA-8FB03F1EE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673" y="643466"/>
            <a:ext cx="6749986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61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B385A-DBCC-5FD2-2065-24EA55764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>
                <a:solidFill>
                  <a:srgbClr val="00B0F0"/>
                </a:solidFill>
              </a:rPr>
              <a:t>localStorage</a:t>
            </a:r>
            <a:endParaRPr lang="en-IE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DD4D6-4AC8-5513-070D-38F3F8792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44" y="1825625"/>
            <a:ext cx="11702473" cy="2968048"/>
          </a:xfrm>
        </p:spPr>
        <p:txBody>
          <a:bodyPr>
            <a:normAutofit fontScale="92500" lnSpcReduction="20000"/>
          </a:bodyPr>
          <a:lstStyle/>
          <a:p>
            <a:r>
              <a:rPr lang="en-IE" dirty="0" err="1">
                <a:solidFill>
                  <a:srgbClr val="00B0F0"/>
                </a:solidFill>
              </a:rPr>
              <a:t>localStorage</a:t>
            </a:r>
            <a:r>
              <a:rPr lang="en-IE" dirty="0">
                <a:solidFill>
                  <a:srgbClr val="00B0F0"/>
                </a:solidFill>
              </a:rPr>
              <a:t> is a key/value store of strings</a:t>
            </a:r>
          </a:p>
          <a:p>
            <a:r>
              <a:rPr lang="en-IE" dirty="0">
                <a:solidFill>
                  <a:srgbClr val="00B0F0"/>
                </a:solidFill>
              </a:rPr>
              <a:t>It is important that both the keys and values are recognised as strings</a:t>
            </a:r>
          </a:p>
          <a:p>
            <a:r>
              <a:rPr lang="en-IE" dirty="0">
                <a:solidFill>
                  <a:srgbClr val="00B0F0"/>
                </a:solidFill>
              </a:rPr>
              <a:t>There is an implicit call to “</a:t>
            </a:r>
            <a:r>
              <a:rPr lang="en-IE" dirty="0" err="1">
                <a:solidFill>
                  <a:srgbClr val="00B0F0"/>
                </a:solidFill>
              </a:rPr>
              <a:t>toString</a:t>
            </a:r>
            <a:r>
              <a:rPr lang="en-IE" dirty="0">
                <a:solidFill>
                  <a:srgbClr val="00B0F0"/>
                </a:solidFill>
              </a:rPr>
              <a:t>” if you give it a non string value</a:t>
            </a:r>
          </a:p>
          <a:p>
            <a:r>
              <a:rPr lang="en-IE" dirty="0">
                <a:solidFill>
                  <a:srgbClr val="00B0F0"/>
                </a:solidFill>
              </a:rPr>
              <a:t>It survives page refreshes and navigation away</a:t>
            </a:r>
          </a:p>
          <a:p>
            <a:r>
              <a:rPr lang="en-IE" dirty="0">
                <a:solidFill>
                  <a:srgbClr val="00B0F0"/>
                </a:solidFill>
              </a:rPr>
              <a:t>It is specific to the domain e.g. </a:t>
            </a:r>
            <a:r>
              <a:rPr lang="en-IE" dirty="0" err="1">
                <a:solidFill>
                  <a:srgbClr val="00B0F0"/>
                </a:solidFill>
              </a:rPr>
              <a:t>google.com</a:t>
            </a:r>
            <a:r>
              <a:rPr lang="en-IE" dirty="0">
                <a:solidFill>
                  <a:srgbClr val="00B0F0"/>
                </a:solidFill>
              </a:rPr>
              <a:t>, </a:t>
            </a:r>
            <a:r>
              <a:rPr lang="en-IE" dirty="0" err="1">
                <a:solidFill>
                  <a:srgbClr val="00B0F0"/>
                </a:solidFill>
              </a:rPr>
              <a:t>linkedin.com</a:t>
            </a:r>
            <a:r>
              <a:rPr lang="en-IE" dirty="0">
                <a:solidFill>
                  <a:srgbClr val="00B0F0"/>
                </a:solidFill>
              </a:rPr>
              <a:t> etc</a:t>
            </a:r>
          </a:p>
          <a:p>
            <a:r>
              <a:rPr lang="en-IE" dirty="0">
                <a:solidFill>
                  <a:srgbClr val="00B0F0"/>
                </a:solidFill>
              </a:rPr>
              <a:t>You cannot access </a:t>
            </a:r>
            <a:r>
              <a:rPr lang="en-IE" dirty="0" err="1">
                <a:solidFill>
                  <a:srgbClr val="00B0F0"/>
                </a:solidFill>
              </a:rPr>
              <a:t>localStorage</a:t>
            </a:r>
            <a:r>
              <a:rPr lang="en-IE" dirty="0">
                <a:solidFill>
                  <a:srgbClr val="00B0F0"/>
                </a:solidFill>
              </a:rPr>
              <a:t> from another domain</a:t>
            </a:r>
          </a:p>
          <a:p>
            <a:r>
              <a:rPr lang="en-IE" dirty="0">
                <a:solidFill>
                  <a:srgbClr val="00B0F0"/>
                </a:solidFill>
              </a:rPr>
              <a:t>It is not secure and can be edited on the fly in the browser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F09F9-E181-E6F4-CF19-DF7917828449}"/>
              </a:ext>
            </a:extLst>
          </p:cNvPr>
          <p:cNvSpPr txBox="1"/>
          <p:nvPr/>
        </p:nvSpPr>
        <p:spPr>
          <a:xfrm>
            <a:off x="969819" y="5111571"/>
            <a:ext cx="107603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localStorage</a:t>
            </a:r>
            <a:r>
              <a:rPr lang="en-I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setItem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'</a:t>
            </a:r>
            <a:r>
              <a:rPr lang="en-IE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isReal</a:t>
            </a:r>
            <a:r>
              <a:rPr lang="en-I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'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, </a:t>
            </a:r>
            <a:r>
              <a:rPr lang="en-IE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true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);</a:t>
            </a:r>
          </a:p>
          <a:p>
            <a:r>
              <a:rPr lang="en-IE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console</a:t>
            </a:r>
            <a:r>
              <a:rPr lang="en-I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log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IE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typeof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localStorage</a:t>
            </a:r>
            <a:r>
              <a:rPr lang="en-I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dirty="0" err="1">
                <a:solidFill>
                  <a:srgbClr val="DCDCAA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g</a:t>
            </a:r>
            <a:r>
              <a:rPr lang="en-IE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etItem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'</a:t>
            </a:r>
            <a:r>
              <a:rPr lang="en-IE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isReal</a:t>
            </a:r>
            <a:r>
              <a:rPr lang="en-I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'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)); </a:t>
            </a:r>
            <a:r>
              <a:rPr lang="en-IE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// string</a:t>
            </a:r>
            <a:endParaRPr lang="en-IE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IE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console</a:t>
            </a:r>
            <a:r>
              <a:rPr lang="en-I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log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IE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typeof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localStorage</a:t>
            </a:r>
            <a:r>
              <a:rPr lang="en-I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dirty="0" err="1">
                <a:solidFill>
                  <a:srgbClr val="DCDCAA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g</a:t>
            </a:r>
            <a:r>
              <a:rPr lang="en-IE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etItem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'</a:t>
            </a:r>
            <a:r>
              <a:rPr lang="en-IE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isReal</a:t>
            </a:r>
            <a:r>
              <a:rPr lang="en-I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'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 </a:t>
            </a:r>
            <a:r>
              <a:rPr lang="en-IE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===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true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); </a:t>
            </a:r>
            <a:r>
              <a:rPr lang="en-IE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// false</a:t>
            </a:r>
            <a:endParaRPr lang="en-IE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IE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console</a:t>
            </a:r>
            <a:r>
              <a:rPr lang="en-I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log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IE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typeof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localStorage</a:t>
            </a:r>
            <a:r>
              <a:rPr lang="en-I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IE" dirty="0" err="1">
                <a:solidFill>
                  <a:srgbClr val="DCDCAA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g</a:t>
            </a:r>
            <a:r>
              <a:rPr lang="en-IE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etItem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'</a:t>
            </a:r>
            <a:r>
              <a:rPr lang="en-IE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isReal</a:t>
            </a:r>
            <a:r>
              <a:rPr lang="en-I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'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 </a:t>
            </a:r>
            <a:r>
              <a:rPr lang="en-IE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===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'true'</a:t>
            </a:r>
            <a:r>
              <a:rPr lang="en-I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); </a:t>
            </a:r>
            <a:r>
              <a:rPr lang="en-IE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// true</a:t>
            </a:r>
            <a:endParaRPr lang="en-IE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886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A3141-D4B8-6370-C4C6-1467F8317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947" y="576252"/>
            <a:ext cx="9829800" cy="1325880"/>
          </a:xfrm>
        </p:spPr>
        <p:txBody>
          <a:bodyPr anchor="b">
            <a:normAutofit/>
          </a:bodyPr>
          <a:lstStyle/>
          <a:p>
            <a:pPr algn="ctr"/>
            <a:r>
              <a:rPr lang="en-IE" sz="3600" dirty="0">
                <a:solidFill>
                  <a:schemeClr val="tx2"/>
                </a:solidFill>
              </a:rPr>
              <a:t>Web Storage API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372CF-3FB9-4CD4-1F2B-F29297AEB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781" y="1902132"/>
            <a:ext cx="5671127" cy="4489432"/>
          </a:xfrm>
        </p:spPr>
        <p:txBody>
          <a:bodyPr anchor="ctr">
            <a:normAutofit/>
          </a:bodyPr>
          <a:lstStyle/>
          <a:p>
            <a:r>
              <a:rPr lang="en-IE" sz="1600" dirty="0">
                <a:solidFill>
                  <a:schemeClr val="tx2"/>
                </a:solidFill>
              </a:rPr>
              <a:t>Storage objects (such as </a:t>
            </a:r>
            <a:r>
              <a:rPr lang="en-IE" sz="1600" dirty="0" err="1">
                <a:solidFill>
                  <a:schemeClr val="tx2"/>
                </a:solidFill>
              </a:rPr>
              <a:t>localStorage</a:t>
            </a:r>
            <a:r>
              <a:rPr lang="en-IE" sz="1600" dirty="0">
                <a:solidFill>
                  <a:schemeClr val="tx2"/>
                </a:solidFill>
              </a:rPr>
              <a:t>) are simple key-value stores, similar to objects, but they stay intact through page loads. </a:t>
            </a:r>
          </a:p>
          <a:p>
            <a:r>
              <a:rPr lang="en-IE" sz="1600" dirty="0">
                <a:solidFill>
                  <a:schemeClr val="tx2"/>
                </a:solidFill>
              </a:rPr>
              <a:t>The keys and the values are always strings (note that, as with objects, integer keys will be automatically converted to strings). </a:t>
            </a:r>
          </a:p>
          <a:p>
            <a:r>
              <a:rPr lang="en-IE" sz="1600" dirty="0">
                <a:solidFill>
                  <a:schemeClr val="tx2"/>
                </a:solidFill>
              </a:rPr>
              <a:t>You can access these values like an object, or with the </a:t>
            </a:r>
            <a:r>
              <a:rPr lang="en-IE" sz="1600" dirty="0" err="1">
                <a:solidFill>
                  <a:schemeClr val="tx2"/>
                </a:solidFill>
              </a:rPr>
              <a:t>Storage.getItem</a:t>
            </a:r>
            <a:r>
              <a:rPr lang="en-IE" sz="1600" dirty="0">
                <a:solidFill>
                  <a:schemeClr val="tx2"/>
                </a:solidFill>
              </a:rPr>
              <a:t>() and </a:t>
            </a:r>
            <a:r>
              <a:rPr lang="en-IE" sz="1600" dirty="0" err="1">
                <a:solidFill>
                  <a:schemeClr val="tx2"/>
                </a:solidFill>
              </a:rPr>
              <a:t>Storage.setItem</a:t>
            </a:r>
            <a:r>
              <a:rPr lang="en-IE" sz="1600" dirty="0">
                <a:solidFill>
                  <a:schemeClr val="tx2"/>
                </a:solidFill>
              </a:rPr>
              <a:t>() methods. </a:t>
            </a:r>
          </a:p>
          <a:p>
            <a:r>
              <a:rPr lang="en-IE" sz="1600" dirty="0">
                <a:solidFill>
                  <a:schemeClr val="tx2"/>
                </a:solidFill>
              </a:rPr>
              <a:t>It's recommended to use the Web Storage API (</a:t>
            </a:r>
            <a:r>
              <a:rPr lang="en-IE" sz="1600" dirty="0" err="1">
                <a:solidFill>
                  <a:schemeClr val="tx2"/>
                </a:solidFill>
              </a:rPr>
              <a:t>setItem</a:t>
            </a:r>
            <a:r>
              <a:rPr lang="en-IE" sz="1600" dirty="0">
                <a:solidFill>
                  <a:schemeClr val="tx2"/>
                </a:solidFill>
              </a:rPr>
              <a:t>, </a:t>
            </a:r>
            <a:r>
              <a:rPr lang="en-IE" sz="1600" dirty="0" err="1">
                <a:solidFill>
                  <a:schemeClr val="tx2"/>
                </a:solidFill>
              </a:rPr>
              <a:t>getItem</a:t>
            </a:r>
            <a:r>
              <a:rPr lang="en-IE" sz="1600" dirty="0">
                <a:solidFill>
                  <a:schemeClr val="tx2"/>
                </a:solidFill>
              </a:rPr>
              <a:t>, </a:t>
            </a:r>
            <a:r>
              <a:rPr lang="en-IE" sz="1600" dirty="0" err="1">
                <a:solidFill>
                  <a:schemeClr val="tx2"/>
                </a:solidFill>
              </a:rPr>
              <a:t>removeItem</a:t>
            </a:r>
            <a:r>
              <a:rPr lang="en-IE" sz="1600" dirty="0">
                <a:solidFill>
                  <a:schemeClr val="tx2"/>
                </a:solidFill>
              </a:rPr>
              <a:t>, key, length) to prevent the </a:t>
            </a:r>
            <a:r>
              <a:rPr lang="en-IE" sz="1600" dirty="0">
                <a:solidFill>
                  <a:schemeClr val="tx2"/>
                </a:solidFill>
                <a:hlinkClick r:id="rId2"/>
              </a:rPr>
              <a:t>pitfalls</a:t>
            </a:r>
            <a:r>
              <a:rPr lang="en-IE" sz="1600" dirty="0">
                <a:solidFill>
                  <a:schemeClr val="tx2"/>
                </a:solidFill>
              </a:rPr>
              <a:t> associated with using plain objects as key-value stores.</a:t>
            </a:r>
          </a:p>
          <a:p>
            <a:r>
              <a:rPr lang="en-IE" sz="1600" dirty="0">
                <a:solidFill>
                  <a:schemeClr val="tx2"/>
                </a:solidFill>
              </a:rPr>
              <a:t>These three lines all set the (same) </a:t>
            </a:r>
            <a:r>
              <a:rPr lang="en-IE" sz="1600" dirty="0" err="1">
                <a:solidFill>
                  <a:schemeClr val="tx2"/>
                </a:solidFill>
              </a:rPr>
              <a:t>colorSetting</a:t>
            </a:r>
            <a:r>
              <a:rPr lang="en-IE" sz="1600" dirty="0">
                <a:solidFill>
                  <a:schemeClr val="tx2"/>
                </a:solidFill>
              </a:rPr>
              <a:t> entry: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6596951-28F6-9D24-DA14-A3733C1D0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8" y="3944716"/>
            <a:ext cx="4954693" cy="100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76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0437B4-55F2-B2B6-E2D6-F15EEBCA7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Using localStorage in the Browser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6800DE3-081A-6919-7020-BEBF2766E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609209"/>
            <a:ext cx="10744200" cy="343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51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836</Words>
  <Application>Microsoft Macintosh PowerPoint</Application>
  <PresentationFormat>Widescreen</PresentationFormat>
  <Paragraphs>80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Menlo</vt:lpstr>
      <vt:lpstr>Office Theme</vt:lpstr>
      <vt:lpstr>localStorage</vt:lpstr>
      <vt:lpstr>What is localStorage?</vt:lpstr>
      <vt:lpstr>Storage?</vt:lpstr>
      <vt:lpstr>PowerPoint Presentation</vt:lpstr>
      <vt:lpstr>Examples on MDN</vt:lpstr>
      <vt:lpstr>Examples on MDN</vt:lpstr>
      <vt:lpstr>localStorage</vt:lpstr>
      <vt:lpstr>Web Storage API</vt:lpstr>
      <vt:lpstr>Using localStorage in the Browser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Preview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localStorage</dc:title>
  <dc:creator>John Rellis</dc:creator>
  <cp:lastModifiedBy>John Rellis</cp:lastModifiedBy>
  <cp:revision>6</cp:revision>
  <dcterms:created xsi:type="dcterms:W3CDTF">2024-04-30T14:30:16Z</dcterms:created>
  <dcterms:modified xsi:type="dcterms:W3CDTF">2024-04-30T15:08:37Z</dcterms:modified>
</cp:coreProperties>
</file>